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2"/>
  </p:notesMasterIdLst>
  <p:handoutMasterIdLst>
    <p:handoutMasterId r:id="rId23"/>
  </p:handoutMasterIdLst>
  <p:sldIdLst>
    <p:sldId id="256" r:id="rId4"/>
    <p:sldId id="441" r:id="rId5"/>
    <p:sldId id="438" r:id="rId6"/>
    <p:sldId id="463" r:id="rId7"/>
    <p:sldId id="462" r:id="rId8"/>
    <p:sldId id="458" r:id="rId9"/>
    <p:sldId id="456" r:id="rId10"/>
    <p:sldId id="461" r:id="rId11"/>
    <p:sldId id="455" r:id="rId12"/>
    <p:sldId id="466" r:id="rId13"/>
    <p:sldId id="457" r:id="rId14"/>
    <p:sldId id="464" r:id="rId15"/>
    <p:sldId id="459" r:id="rId16"/>
    <p:sldId id="467" r:id="rId17"/>
    <p:sldId id="443" r:id="rId18"/>
    <p:sldId id="460" r:id="rId19"/>
    <p:sldId id="468" r:id="rId20"/>
    <p:sldId id="454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82" d="100"/>
          <a:sy n="82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Georgia" pitchFamily="18" charset="0"/>
              </a:rPr>
              <a:t/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Christopher </a:t>
            </a:r>
            <a:r>
              <a:rPr lang="en-US" sz="2800" dirty="0">
                <a:latin typeface="Georgia" pitchFamily="18" charset="0"/>
              </a:rPr>
              <a:t>B. </a:t>
            </a:r>
            <a:r>
              <a:rPr lang="en-US" sz="2800" dirty="0" smtClean="0">
                <a:latin typeface="Georgia" pitchFamily="18" charset="0"/>
              </a:rPr>
              <a:t>Barrett</a:t>
            </a:r>
            <a:r>
              <a:rPr lang="en-US" sz="2700" dirty="0" smtClean="0">
                <a:latin typeface="Georgia" pitchFamily="18" charset="0"/>
              </a:rPr>
              <a:t/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Cornell University</a:t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Calvin College Summer Seminar</a:t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on the Economics of Global Poverty </a:t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August 2013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Publishing and Collaborations:</a:t>
            </a:r>
          </a:p>
          <a:p>
            <a:pPr algn="ctr"/>
            <a:r>
              <a:rPr lang="en-US" sz="3200" b="1" dirty="0" smtClean="0">
                <a:latin typeface="Georgia" pitchFamily="18" charset="0"/>
              </a:rPr>
              <a:t>Some Tips for Young Economists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Why </a:t>
            </a:r>
            <a:r>
              <a:rPr lang="en-US" sz="2400" b="1" u="sng" dirty="0" smtClean="0">
                <a:latin typeface="Georgia" pitchFamily="18" charset="0"/>
              </a:rPr>
              <a:t>not</a:t>
            </a:r>
            <a:r>
              <a:rPr lang="en-US" sz="2400" b="1" dirty="0" smtClean="0">
                <a:latin typeface="Georgia" pitchFamily="18" charset="0"/>
              </a:rPr>
              <a:t> collaborate?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Georgia" pitchFamily="18" charset="0"/>
              </a:rPr>
              <a:t>Prove your independent research capacity</a:t>
            </a:r>
            <a:endParaRPr lang="en-US" sz="2400" b="1" dirty="0">
              <a:latin typeface="Georgia" pitchFamily="18" charset="0"/>
            </a:endParaRPr>
          </a:p>
          <a:p>
            <a:pPr marL="512763"/>
            <a:r>
              <a:rPr lang="en-US" sz="2400" dirty="0" smtClean="0">
                <a:latin typeface="Georgia" pitchFamily="18" charset="0"/>
              </a:rPr>
              <a:t>Sole-authored publications confirm an individual’s ability to due high quality work.  </a:t>
            </a:r>
            <a:endParaRPr lang="en-US" sz="2400" dirty="0">
              <a:latin typeface="Georgia" pitchFamily="18" charset="0"/>
            </a:endParaRPr>
          </a:p>
          <a:p>
            <a:pPr marL="512763"/>
            <a:endParaRPr lang="en-US" sz="2400" dirty="0" smtClean="0">
              <a:latin typeface="Georgia" pitchFamily="18" charset="0"/>
            </a:endParaRPr>
          </a:p>
          <a:p>
            <a:pPr marL="512763"/>
            <a:r>
              <a:rPr lang="en-US" sz="2400" dirty="0" smtClean="0">
                <a:latin typeface="Georgia" pitchFamily="18" charset="0"/>
              </a:rPr>
              <a:t>But don’t need mostly these 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… repeated collaborations with respected scholars is a strong positive signal about you. 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endParaRPr lang="en-US" sz="2400" b="1" dirty="0">
              <a:latin typeface="Georgia" pitchFamily="18" charset="0"/>
            </a:endParaRPr>
          </a:p>
          <a:p>
            <a:pPr marL="512763"/>
            <a:endParaRPr lang="en-US" sz="2400" dirty="0">
              <a:latin typeface="Georgia" pitchFamily="18" charset="0"/>
            </a:endParaRPr>
          </a:p>
          <a:p>
            <a:pPr algn="ctr"/>
            <a:r>
              <a:rPr lang="en-US" sz="2400" b="1" dirty="0" smtClean="0">
                <a:latin typeface="Georgia" pitchFamily="18" charset="0"/>
              </a:rPr>
              <a:t>Not many other good reasons not to collaborate!</a:t>
            </a:r>
            <a:endParaRPr lang="en-US" sz="10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Introduction 2´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79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Work With People You Like, Respect and Trust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Generate good ideas together by talking about the world. Who do you like to talk with about important issues?  Do you routinely leave a lunch or coffee with someone intellectually stimulated?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You will inevitably divide up tasks. Whose skills do you respect? To whose judgment will you entrust your reputation?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Whose work style/pace suits your own temperament? (Disciplined types commonly find it difficult to work with even brilliant procrastinators.)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2400" b="1" dirty="0" smtClean="0">
                <a:latin typeface="Georgia" pitchFamily="18" charset="0"/>
              </a:rPr>
              <a:t>Work with those people!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267201" y="1501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Keys to collaborations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31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Play to Comparative Advantage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Seek out others who have skills that match your weaknesses. Each partner should understand all of the project. But seek out gains from trade of talents.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Don’t keep working with your adviser just because you like him/her or s/he is prominent.  Should grow out of master-apprentice style work after dissertation papers are all published.  Thereafter, collaborate only as equal partners.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267201" y="1501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Keys to collaborations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739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Invest in clear communication with collaborators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Be clear about mutual expectations: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What are the objectives of this work? Target outlet(s)?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What division of labor? 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What software will you use?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Ordering of names on manuscripts?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Who starts drafting? Makes final submission decision?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Let collaborators know about related projects that intersect with your collaboration. Avoids misunderstanding or worse.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267201" y="1501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Keys to collaborations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52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Sacrifice and compromise!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Inevitably, there will be differences of opinion.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Don’t escalate simple disagreements into big disputes. Keep in mind why you’re working together – to learn from and educate each other, to enjoy each other’s company, to match complementary skills.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Clarity about mutual expectations helps. But no one can plan for all contingencies.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If you value the professional relationship and/or personal friendship, be prepared to set aside your ego.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267201" y="1501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Keys to collaborations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14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Pros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Steep learning curve  when there is modest overlap. One learns a lot.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Intellectual arbitrage opportunities abound when one makes contact with multiple domains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Reach much broader audience … impact a wider range of researchers and practitioners, and attract more citations .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More interesting real world questions cut across disciplinary boundaries than fall purely within them.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Lots of extra grant funding available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486400" y="1501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Interdisciplinary collaboration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Cons</a:t>
            </a:r>
            <a:endParaRPr lang="en-US" sz="2400" u="sng" dirty="0" smtClean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Beware the least-common-denominator sort of outputs. Those are easy but largely a waste of time. Rather, work to combine the best of each into a richer synthesis.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Often very time intensive. Need to overcome differences of disciplinary jargon, evidentiary standards, etc.  Is the extra time worth it?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Often dismissed by more close-minded disciplinary colleagues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pPr algn="ctr"/>
            <a:r>
              <a:rPr lang="en-US" sz="2400" b="1" dirty="0" smtClean="0">
                <a:latin typeface="Georgia" pitchFamily="18" charset="0"/>
              </a:rPr>
              <a:t>All the earlier key points about collaborations become even more important in interdisciplinary work.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486400" y="1501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Interdisciplinary collaboration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38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0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For any scholar, publication and its byproducts – impacts on other scholars (e.g., citations), policy, professional reputation, etc. – are the key currency.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Collaborations are both instrumentally valuable (in advancing one’s research agenda) and intrinsically valuable (e.g., </a:t>
            </a:r>
            <a:r>
              <a:rPr lang="en-US" sz="2400" b="1" smtClean="0">
                <a:latin typeface="Georgia" pitchFamily="18" charset="0"/>
              </a:rPr>
              <a:t>build enduring </a:t>
            </a:r>
            <a:r>
              <a:rPr lang="en-US" sz="2400" b="1" dirty="0" smtClean="0">
                <a:latin typeface="Georgia" pitchFamily="18" charset="0"/>
              </a:rPr>
              <a:t>friendships, enjoy lifelong learning and service opportunities).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Both can and do happen serendipitously. But success in each is more likely when you approach these objectives thoughtfully and strategically.</a:t>
            </a: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486400" y="1501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Conclusion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623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981075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76610"/>
            <a:ext cx="911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eorgia" pitchFamily="18" charset="0"/>
              </a:rPr>
              <a:t>Good luck!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eorgia" pitchFamily="18" charset="0"/>
              </a:rPr>
              <a:t>and thank you for your time and attention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5257800" y="39015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Why publish? </a:t>
            </a:r>
            <a:r>
              <a:rPr lang="en-US" sz="2400" b="1" dirty="0">
                <a:latin typeface="Georgia" pitchFamily="18" charset="0"/>
              </a:rPr>
              <a:t>  </a:t>
            </a:r>
            <a:r>
              <a:rPr lang="en-US" sz="2400" b="1" dirty="0" smtClean="0">
                <a:latin typeface="Georgia" pitchFamily="18" charset="0"/>
              </a:rPr>
              <a:t>(why do you want to do this?)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Georgia" pitchFamily="18" charset="0"/>
              </a:rPr>
              <a:t>Professional returns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Salary, promotion/tenure, stature, etc. 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endParaRPr lang="en-US" sz="2400" b="1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latin typeface="Georgia" pitchFamily="18" charset="0"/>
              </a:rPr>
              <a:t>Learn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The writing process is part of how we learn.  </a:t>
            </a:r>
          </a:p>
          <a:p>
            <a:pPr marL="457200" indent="-457200">
              <a:buAutoNum type="arabicPeriod" startAt="2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>
                <a:latin typeface="Georgia" pitchFamily="18" charset="0"/>
              </a:rPr>
              <a:t>Education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Share new discoveries with others who might be interested. Contribute to public good (pay back/pay forward).</a:t>
            </a:r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>
                <a:latin typeface="Georgia" pitchFamily="18" charset="0"/>
              </a:rPr>
              <a:t>Personal returns</a:t>
            </a:r>
            <a:endParaRPr lang="en-US" sz="2400" b="1" dirty="0">
              <a:latin typeface="Georgia" pitchFamily="18" charset="0"/>
            </a:endParaRPr>
          </a:p>
          <a:p>
            <a:pPr marL="512763"/>
            <a:r>
              <a:rPr lang="en-US" sz="2400" dirty="0" smtClean="0">
                <a:latin typeface="Georgia" pitchFamily="18" charset="0"/>
              </a:rPr>
              <a:t>Satisfying, ‘make Mom/Dad proud’, etc.  </a:t>
            </a:r>
            <a:endParaRPr lang="en-US" sz="2400" dirty="0">
              <a:latin typeface="Georgia" pitchFamily="18" charset="0"/>
            </a:endParaRPr>
          </a:p>
          <a:p>
            <a:pPr marL="512763"/>
            <a:endParaRPr lang="en-US" sz="24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It takes much more than #1 to publish successfully. </a:t>
            </a: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Introduction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Good Ideas</a:t>
            </a: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The core of good research is a good idea. Think creatively!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Strive to address important topics. </a:t>
            </a:r>
            <a:r>
              <a:rPr lang="en-US" sz="2400" dirty="0" smtClean="0">
                <a:latin typeface="Georgia" pitchFamily="18" charset="0"/>
              </a:rPr>
              <a:t> You will have to work hard at any paper. So devote that scarce time to research that may make a real difference (not just add a line to your cv).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Especially for empirical work, </a:t>
            </a:r>
            <a:r>
              <a:rPr lang="en-US" sz="2400" b="1" dirty="0">
                <a:latin typeface="Georgia" pitchFamily="18" charset="0"/>
              </a:rPr>
              <a:t>choose topics where the result is interesting no matter what answer you get</a:t>
            </a:r>
            <a:r>
              <a:rPr lang="en-US" sz="2400" dirty="0">
                <a:latin typeface="Georgia" pitchFamily="18" charset="0"/>
              </a:rPr>
              <a:t>. Minimizes the risk of both zero return and torturing the data.</a:t>
            </a:r>
          </a:p>
          <a:p>
            <a:endParaRPr lang="en-US" sz="2400" u="sng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36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Good Ideas 2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The best research does one of the following: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Reveals (perhaps even explains?) a new and interesting fact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Provides an empirically accurate, theoretically coherent explanation of a previously unexplained phenomenon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Resolves </a:t>
            </a:r>
            <a:r>
              <a:rPr lang="en-US" sz="2400" dirty="0">
                <a:latin typeface="Georgia" pitchFamily="18" charset="0"/>
              </a:rPr>
              <a:t>a puzzle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Explodes a </a:t>
            </a:r>
            <a:r>
              <a:rPr lang="en-US" sz="2400" dirty="0" smtClean="0">
                <a:latin typeface="Georgia" pitchFamily="18" charset="0"/>
              </a:rPr>
              <a:t>myth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Offers new info on a topic of impending public interest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Presents a new method or theory</a:t>
            </a:r>
            <a:endParaRPr lang="en-US" sz="2400" dirty="0">
              <a:latin typeface="Georgia" pitchFamily="18" charset="0"/>
            </a:endParaRP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Ask yourself whether your research idea fits one of those categories??? </a:t>
            </a:r>
          </a:p>
          <a:p>
            <a:r>
              <a:rPr lang="en-US" sz="2400" dirty="0" smtClean="0">
                <a:latin typeface="Georgia" pitchFamily="18" charset="0"/>
              </a:rPr>
              <a:t>(Pure descriptive work or modeling for its own sake rarely do.)</a:t>
            </a: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9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Technical Skills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Economics occupies a privileged place among the social sciences because we have a bigger, better, technical toolkit. Use it!</a:t>
            </a: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There is a life cycle to technical skills. Seize every opportunity in </a:t>
            </a:r>
            <a:r>
              <a:rPr lang="en-US" sz="2400" dirty="0" smtClean="0">
                <a:latin typeface="Georgia" pitchFamily="18" charset="0"/>
              </a:rPr>
              <a:t>the early post-Ph.D. period </a:t>
            </a:r>
            <a:r>
              <a:rPr lang="en-US" sz="2400" dirty="0" smtClean="0">
                <a:latin typeface="Georgia" pitchFamily="18" charset="0"/>
              </a:rPr>
              <a:t>to ‘</a:t>
            </a:r>
            <a:r>
              <a:rPr lang="en-US" sz="2400" b="1" dirty="0" smtClean="0">
                <a:latin typeface="Georgia" pitchFamily="18" charset="0"/>
              </a:rPr>
              <a:t>tech up</a:t>
            </a:r>
            <a:r>
              <a:rPr lang="en-US" sz="2400" dirty="0" smtClean="0">
                <a:latin typeface="Georgia" pitchFamily="18" charset="0"/>
              </a:rPr>
              <a:t>’. </a:t>
            </a:r>
            <a:r>
              <a:rPr lang="en-US" sz="2400" dirty="0" smtClean="0">
                <a:latin typeface="Georgia" pitchFamily="18" charset="0"/>
              </a:rPr>
              <a:t>Build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complementary skills that you can integrate to form useful, even novel composites.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Play to your strengths .  </a:t>
            </a:r>
            <a:r>
              <a:rPr lang="en-US" sz="2400" dirty="0" smtClean="0">
                <a:latin typeface="Georgia" pitchFamily="18" charset="0"/>
              </a:rPr>
              <a:t>Don’t try to write the papers that rely on skills you don’t really have.  Know thyself!</a:t>
            </a: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When you have a great idea but don’t have the necessary skill(s), seek out a suitable </a:t>
            </a:r>
            <a:r>
              <a:rPr lang="en-US" sz="2400" b="1" dirty="0" smtClean="0">
                <a:latin typeface="Georgia" pitchFamily="18" charset="0"/>
              </a:rPr>
              <a:t>collaborator. </a:t>
            </a: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11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8107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Disciplined Use of Time</a:t>
            </a:r>
            <a:r>
              <a:rPr lang="en-US" sz="2400" b="1" dirty="0" smtClean="0">
                <a:latin typeface="Georgia" pitchFamily="18" charset="0"/>
              </a:rPr>
              <a:t> </a:t>
            </a:r>
          </a:p>
          <a:p>
            <a:r>
              <a:rPr lang="en-US" sz="2400" dirty="0" smtClean="0">
                <a:latin typeface="Georgia" pitchFamily="18" charset="0"/>
              </a:rPr>
              <a:t>Time (not money) is our scarcest resource</a:t>
            </a: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Schedule writing time </a:t>
            </a:r>
            <a:r>
              <a:rPr lang="en-US" sz="2400" dirty="0" smtClean="0">
                <a:latin typeface="Georgia" pitchFamily="18" charset="0"/>
              </a:rPr>
              <a:t>– always takes far longer than desired. And requires clear thinking; do it whenever you’re sharpest.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Rewrite</a:t>
            </a:r>
            <a:r>
              <a:rPr lang="en-US" sz="2400" dirty="0" smtClean="0">
                <a:latin typeface="Georgia" pitchFamily="18" charset="0"/>
              </a:rPr>
              <a:t> repeatedly and ruthlessly (‘shitty first drafts’)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Know your desired audience </a:t>
            </a:r>
            <a:r>
              <a:rPr lang="en-US" sz="2400" dirty="0" smtClean="0">
                <a:latin typeface="Georgia" pitchFamily="18" charset="0"/>
              </a:rPr>
              <a:t>and write for them, and send to outlets appropriate to them.  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Prioritize R&amp;Rs </a:t>
            </a:r>
            <a:r>
              <a:rPr lang="en-US" sz="2400" dirty="0" smtClean="0">
                <a:latin typeface="Georgia" pitchFamily="18" charset="0"/>
              </a:rPr>
              <a:t>– once you’ve found a receptive editor and reviewers, finish </a:t>
            </a:r>
            <a:r>
              <a:rPr lang="en-US" sz="2400" dirty="0" smtClean="0">
                <a:latin typeface="Georgia" pitchFamily="18" charset="0"/>
              </a:rPr>
              <a:t>off the paper and get it published! </a:t>
            </a:r>
            <a:r>
              <a:rPr lang="en-US" sz="2400" dirty="0" smtClean="0">
                <a:latin typeface="Georgia" pitchFamily="18" charset="0"/>
              </a:rPr>
              <a:t>Don’t wait for the editor to change or someone else to scoop your work.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Eagerness to Seek Feedback and Thick Skin</a:t>
            </a:r>
          </a:p>
          <a:p>
            <a:pPr>
              <a:spcAft>
                <a:spcPts val="600"/>
              </a:spcAft>
            </a:pPr>
            <a:endParaRPr lang="en-US" sz="2400" u="sng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Seek feedback </a:t>
            </a:r>
            <a:r>
              <a:rPr lang="en-US" sz="2400" dirty="0" smtClean="0">
                <a:latin typeface="Georgia" pitchFamily="18" charset="0"/>
              </a:rPr>
              <a:t>to ensure you’ve got everything right. Critical feedback is invaluable!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Send a polished (not first, raw) draft out for comments – but don’t expect much (and don’t pester people!) </a:t>
            </a:r>
          </a:p>
          <a:p>
            <a:pPr marL="800100" lvl="1" indent="-342900">
              <a:spcAft>
                <a:spcPts val="1200"/>
              </a:spcAft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Seize every opportunity to present your work … better to appear inexperienced than be completely unknown!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Critically consider criticism</a:t>
            </a:r>
            <a:r>
              <a:rPr lang="en-US" sz="2400" dirty="0" smtClean="0">
                <a:latin typeface="Georgia" pitchFamily="18" charset="0"/>
              </a:rPr>
              <a:t>. Few reviewers/editors will think as carefully about your work as you do. Criticisms aren’t always accurate. Substantively revise </a:t>
            </a:r>
            <a:r>
              <a:rPr lang="en-US" sz="2400" dirty="0" smtClean="0">
                <a:latin typeface="Georgia" pitchFamily="18" charset="0"/>
              </a:rPr>
              <a:t>only in </a:t>
            </a:r>
            <a:r>
              <a:rPr lang="en-US" sz="2400" dirty="0" smtClean="0">
                <a:latin typeface="Georgia" pitchFamily="18" charset="0"/>
              </a:rPr>
              <a:t>response to the sensible </a:t>
            </a:r>
            <a:r>
              <a:rPr lang="en-US" sz="2400" dirty="0" smtClean="0">
                <a:latin typeface="Georgia" pitchFamily="18" charset="0"/>
              </a:rPr>
              <a:t>substantive critiques; </a:t>
            </a:r>
            <a:r>
              <a:rPr lang="en-US" sz="2400" dirty="0" smtClean="0">
                <a:latin typeface="Georgia" pitchFamily="18" charset="0"/>
              </a:rPr>
              <a:t>make editorial revisions to address the others, as they signal unclear writing.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1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latin typeface="Georgia" pitchFamily="18" charset="0"/>
              </a:rPr>
              <a:t>Develop A Publication Strategy</a:t>
            </a:r>
          </a:p>
          <a:p>
            <a:pPr>
              <a:spcAft>
                <a:spcPts val="600"/>
              </a:spcAft>
            </a:pPr>
            <a:endParaRPr lang="en-US" sz="2400" u="sng" dirty="0" smtClean="0">
              <a:latin typeface="Georgia" pitchFamily="18" charset="0"/>
            </a:endParaRP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Have a ‘submission tree’ in mind for each paper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Don’t undersell your work! </a:t>
            </a:r>
            <a:r>
              <a:rPr lang="en-US" sz="2400" dirty="0" smtClean="0">
                <a:latin typeface="Georgia" pitchFamily="18" charset="0"/>
              </a:rPr>
              <a:t>Unless very pressed for time (e.g., immediately pre-tenure), shoot for a journal better than where the paper is </a:t>
            </a:r>
            <a:r>
              <a:rPr lang="en-US" sz="2400" i="1" dirty="0" smtClean="0">
                <a:latin typeface="Georgia" pitchFamily="18" charset="0"/>
              </a:rPr>
              <a:t>most likely </a:t>
            </a:r>
            <a:r>
              <a:rPr lang="en-US" sz="2400" dirty="0" smtClean="0">
                <a:latin typeface="Georgia" pitchFamily="18" charset="0"/>
              </a:rPr>
              <a:t>to appear.  You get a high upside  and better average reviewer quality.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Anticipate rejection. </a:t>
            </a:r>
            <a:r>
              <a:rPr lang="en-US" sz="2400" dirty="0" smtClean="0">
                <a:latin typeface="Georgia" pitchFamily="18" charset="0"/>
              </a:rPr>
              <a:t>In my experience, &lt;2% of 1</a:t>
            </a:r>
            <a:r>
              <a:rPr lang="en-US" sz="2400" baseline="30000" dirty="0" smtClean="0">
                <a:latin typeface="Georgia" pitchFamily="18" charset="0"/>
              </a:rPr>
              <a:t>st</a:t>
            </a:r>
            <a:r>
              <a:rPr lang="en-US" sz="2400" dirty="0" smtClean="0">
                <a:latin typeface="Georgia" pitchFamily="18" charset="0"/>
              </a:rPr>
              <a:t> submissions get a conditional acceptance straight away; &lt;1/3 get R&amp;R on 1</a:t>
            </a:r>
            <a:r>
              <a:rPr lang="en-US" sz="2400" baseline="30000" dirty="0" smtClean="0">
                <a:latin typeface="Georgia" pitchFamily="18" charset="0"/>
              </a:rPr>
              <a:t>st</a:t>
            </a:r>
            <a:r>
              <a:rPr lang="en-US" sz="2400" dirty="0" smtClean="0">
                <a:latin typeface="Georgia" pitchFamily="18" charset="0"/>
              </a:rPr>
              <a:t> submission.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400" b="1" dirty="0">
                <a:latin typeface="Georgia" pitchFamily="18" charset="0"/>
              </a:rPr>
              <a:t>Submit everything </a:t>
            </a:r>
            <a:r>
              <a:rPr lang="en-US" sz="2400" dirty="0">
                <a:latin typeface="Georgia" pitchFamily="18" charset="0"/>
              </a:rPr>
              <a:t>until either you conclude it’s wrong or it publishes … many highly cited papers were rejected repeatedly, and many land in ‘lower-ranked’ </a:t>
            </a:r>
            <a:r>
              <a:rPr lang="en-US" sz="2400" dirty="0" smtClean="0">
                <a:latin typeface="Georgia" pitchFamily="18" charset="0"/>
              </a:rPr>
              <a:t>journals but subsequently have considerable impact.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 txBox="1">
            <a:spLocks/>
          </p:cNvSpPr>
          <p:nvPr/>
        </p:nvSpPr>
        <p:spPr bwMode="auto">
          <a:xfrm>
            <a:off x="4038600" y="1501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Some keys to publishing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Why </a:t>
            </a:r>
            <a:r>
              <a:rPr lang="en-US" sz="2400" b="1" dirty="0">
                <a:latin typeface="Georgia" pitchFamily="18" charset="0"/>
              </a:rPr>
              <a:t>collaborate</a:t>
            </a:r>
            <a:r>
              <a:rPr lang="en-US" sz="2400" b="1" dirty="0" smtClean="0">
                <a:latin typeface="Georgia" pitchFamily="18" charset="0"/>
              </a:rPr>
              <a:t>? </a:t>
            </a:r>
            <a:r>
              <a:rPr lang="en-US" sz="2400" b="1" dirty="0">
                <a:latin typeface="Georgia" pitchFamily="18" charset="0"/>
              </a:rPr>
              <a:t>(why do you want to do </a:t>
            </a:r>
            <a:r>
              <a:rPr lang="en-US" sz="2400" b="1" dirty="0" smtClean="0">
                <a:latin typeface="Georgia" pitchFamily="18" charset="0"/>
              </a:rPr>
              <a:t>this?)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Professional returns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Access to grants, networking, </a:t>
            </a:r>
            <a:r>
              <a:rPr lang="en-US" sz="2400" dirty="0">
                <a:latin typeface="Georgia" pitchFamily="18" charset="0"/>
              </a:rPr>
              <a:t>stature, etc. 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Learn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We learn from working with others.  </a:t>
            </a:r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Education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Share new discoveries with others who might be interested. Contribute to public good (pay back/pay forward</a:t>
            </a:r>
            <a:r>
              <a:rPr lang="en-US" sz="2400" dirty="0" smtClean="0">
                <a:latin typeface="Georgia" pitchFamily="18" charset="0"/>
              </a:rPr>
              <a:t>).</a:t>
            </a:r>
          </a:p>
          <a:p>
            <a:pPr marL="512763"/>
            <a:endParaRPr lang="en-US" sz="2400" dirty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>
                <a:latin typeface="Georgia" pitchFamily="18" charset="0"/>
              </a:rPr>
              <a:t>Personal </a:t>
            </a:r>
            <a:r>
              <a:rPr lang="en-US" sz="2400" b="1" dirty="0">
                <a:latin typeface="Georgia" pitchFamily="18" charset="0"/>
              </a:rPr>
              <a:t>returns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Make/maintain friendships, help/be helped by others  </a:t>
            </a:r>
            <a:endParaRPr lang="en-US" sz="2400" dirty="0">
              <a:latin typeface="Georgia" pitchFamily="18" charset="0"/>
            </a:endParaRPr>
          </a:p>
          <a:p>
            <a:pPr marL="512763"/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Successful collaboration requires much </a:t>
            </a:r>
            <a:r>
              <a:rPr lang="en-US" sz="2400" b="1" dirty="0">
                <a:latin typeface="Georgia" pitchFamily="18" charset="0"/>
              </a:rPr>
              <a:t>more than </a:t>
            </a:r>
            <a:r>
              <a:rPr lang="en-US" sz="2400" b="1" dirty="0" smtClean="0">
                <a:latin typeface="Georgia" pitchFamily="18" charset="0"/>
              </a:rPr>
              <a:t>#1!</a:t>
            </a:r>
            <a:endParaRPr lang="en-US" sz="10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Introduction 2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0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12912</TotalTime>
  <Words>1422</Words>
  <Application>Microsoft Office PowerPoint</Application>
  <PresentationFormat>On-screen Show (4:3)</PresentationFormat>
  <Paragraphs>181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Opportunity104October2008</vt:lpstr>
      <vt:lpstr>Custom Design</vt:lpstr>
      <vt:lpstr>1_Custom Design</vt:lpstr>
      <vt:lpstr> Christopher B. Barrett Cornell University Calvin College Summer Seminar on the Economics of Global Poverty  August 2013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706</cp:revision>
  <cp:lastPrinted>2012-10-16T03:05:11Z</cp:lastPrinted>
  <dcterms:created xsi:type="dcterms:W3CDTF">2010-06-02T17:17:22Z</dcterms:created>
  <dcterms:modified xsi:type="dcterms:W3CDTF">2013-08-11T17:43:28Z</dcterms:modified>
</cp:coreProperties>
</file>